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909"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3725" autoAdjust="0"/>
  </p:normalViewPr>
  <p:slideViewPr>
    <p:cSldViewPr>
      <p:cViewPr varScale="1">
        <p:scale>
          <a:sx n="77" d="100"/>
          <a:sy n="77" d="100"/>
        </p:scale>
        <p:origin x="571" y="5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41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𝑁</m:t>
                        </m:r>
                      </m:sup>
                    </m:sSup>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0</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52</m:t>
                      </m:r>
                      <m:r>
                        <a:rPr lang="en-US" altLang="zh-CN" sz="1200" i="1" dirty="0">
                          <a:latin typeface="Cambria Math" panose="02040503050406030204" pitchFamily="18" charset="0"/>
                          <a:ea typeface="宋体" pitchFamily="2" charset="-122"/>
                        </a:rPr>
                        <m:t>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m:t>
                      </m:r>
                      <m:r>
                        <a:rPr lang="en-US" altLang="zh-CN" sz="1200" i="1" dirty="0">
                          <a:latin typeface="Cambria Math" panose="02040503050406030204" pitchFamily="18" charset="0"/>
                          <a:ea typeface="宋体" pitchFamily="2" charset="-122"/>
                        </a:rPr>
                        <m:t>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pPr algn="l" fontAlgn="base">
              <a:buFont typeface="+mj-lt"/>
              <a:buAutoNum type="arabicPeriod"/>
            </a:pPr>
            <a:r>
              <a:rPr lang="en-GB" b="0" i="0" dirty="0">
                <a:solidFill>
                  <a:srgbClr val="000000"/>
                </a:solidFill>
                <a:effectLst/>
                <a:latin typeface="inherit"/>
              </a:rPr>
              <a:t>L6-Exercises ANS.pptx p7 illustrates that, EDF uses absolute deadline di, which is different for each job, where DM/RM uses relative deadline Di, which is a static param that never changes, for setting priority of each job</a:t>
            </a:r>
          </a:p>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a:t>
            </a:r>
            <a:r>
              <a:rPr lang="en-US" altLang="zh-CN" dirty="0" err="1">
                <a:ea typeface="宋体" pitchFamily="2" charset="-122"/>
              </a:rPr>
              <a:t>unschedulable</a:t>
            </a:r>
            <a:r>
              <a:rPr lang="en-US" altLang="zh-CN" dirty="0">
                <a:ea typeface="宋体" pitchFamily="2" charset="-122"/>
              </a:rPr>
              <a:t>.</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r>
              <a:rPr lang="en-GB" dirty="0"/>
              <a:t>at time 0 when it arrives at the same time as all its higher-priority tasks </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111707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m:t>
                    </m:r>
                    <m:r>
                      <a:rPr lang="en-GB" b="0" i="1" dirty="0" smtClean="0">
                        <a:effectLst/>
                        <a:latin typeface="Cambria Math" panose="02040503050406030204" pitchFamily="18" charset="0"/>
                      </a:rPr>
                      <m:t>1</m:t>
                    </m:r>
                    <m:r>
                      <a:rPr lang="en-GB" b="0" i="1" dirty="0" smtClean="0">
                        <a:effectLst/>
                        <a:latin typeface="Cambria Math" panose="02040503050406030204" pitchFamily="18" charset="0"/>
                      </a:rPr>
                      <m:t>.</m:t>
                    </m:r>
                    <m:r>
                      <a:rPr lang="en-GB" b="0" i="1" dirty="0" smtClean="0">
                        <a:effectLst/>
                        <a:latin typeface="Cambria Math" panose="02040503050406030204" pitchFamily="18" charset="0"/>
                      </a:rPr>
                      <m:t>8</m:t>
                    </m:r>
                  </m:oMath>
                </a14:m>
                <a:endParaRPr lang="en-GB"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Two processors and total task utilization </a:t>
                </a:r>
                <a:r>
                  <a:rPr lang="en-GB" b="0" i="0" dirty="0">
                    <a:effectLst/>
                    <a:latin typeface="Cambria Math" panose="02040503050406030204" pitchFamily="18" charset="0"/>
                  </a:rPr>
                  <a:t>∑𝑈_𝑖=1.8</a:t>
                </a:r>
                <a:endParaRPr lang="en-GB" dirty="0"/>
              </a:p>
              <a:p>
                <a:endParaRPr lang="en-SE" dirty="0"/>
              </a:p>
            </p:txBody>
          </p:sp>
        </mc:Fallback>
      </mc:AlternateContent>
    </p:spTree>
    <p:extLst>
      <p:ext uri="{BB962C8B-B14F-4D97-AF65-F5344CB8AC3E}">
        <p14:creationId xmlns:p14="http://schemas.microsoft.com/office/powerpoint/2010/main" val="2450733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p>
          <a:p>
            <a:r>
              <a:rPr lang="en-GB" dirty="0"/>
              <a:t>it arrives at the same time as all its higher-priority tasks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amp;list=PLzwefUCNStZsmz5fWPVwVvTo1iPeGmG9M&amp;index=5" TargetMode="External"/><Relationship Id="rId2" Type="http://schemas.openxmlformats.org/officeDocument/2006/relationships/hyperlink" Target="https://www.youtube.com/watch?v=zSgr_oFmjqI&amp;list=PLzwefUCNStZsmz5fWPVwVvTo1iPeGmG9M&amp;index=4" TargetMode="External"/><Relationship Id="rId1" Type="http://schemas.openxmlformats.org/officeDocument/2006/relationships/slideLayout" Target="../slideLayouts/slideLayout2.xml"/><Relationship Id="rId4" Type="http://schemas.openxmlformats.org/officeDocument/2006/relationships/hyperlink" Target="https://www.youtube.com/watch?v=WloSQ7ZEKX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0.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020.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6.wmf"/></Relationships>
</file>

<file path=ppt/slides/_rels/slide8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8.wmf"/><Relationship Id="rId5" Type="http://schemas.openxmlformats.org/officeDocument/2006/relationships/image" Target="../media/image131.png"/><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30.wmf"/><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38.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47.png"/><Relationship Id="rId14" Type="http://schemas.openxmlformats.org/officeDocument/2006/relationships/image" Target="../media/image152.png"/></Relationships>
</file>

<file path=ppt/slides/_rels/slide9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3.png"/><Relationship Id="rId3" Type="http://schemas.openxmlformats.org/officeDocument/2006/relationships/image" Target="../media/image1000.png"/><Relationship Id="rId7" Type="http://schemas.openxmlformats.org/officeDocument/2006/relationships/image" Target="../media/image156.png"/><Relationship Id="rId12" Type="http://schemas.openxmlformats.org/officeDocument/2006/relationships/image" Target="../media/image16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1.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Priority-Driven Scheduling, Marilyn Wolf</a:t>
            </a:r>
          </a:p>
          <a:p>
            <a:pPr lvl="1"/>
            <a:r>
              <a:rPr lang="en-GB" dirty="0">
                <a:hlinkClick r:id="rId2"/>
              </a:rPr>
              <a:t>https://www.youtube.com/watch?v=zSgr_oFmjqI&amp;list=PLzwefUCNStZsmz5fWPVwVvTo1iPeGmG9M&amp;index=4</a:t>
            </a:r>
            <a:r>
              <a:rPr lang="en-GB" dirty="0"/>
              <a:t> </a:t>
            </a:r>
          </a:p>
          <a:p>
            <a:r>
              <a:rPr lang="en-GB" dirty="0"/>
              <a:t>RMS and EDF, Marilyn Wolf</a:t>
            </a:r>
          </a:p>
          <a:p>
            <a:pPr lvl="1"/>
            <a:r>
              <a:rPr lang="en-GB" dirty="0">
                <a:hlinkClick r:id="rId3"/>
              </a:rPr>
              <a:t>https://www.youtube.com/watch?v=oHMC2aO8GII&amp;list=PLzwefUCNStZsmz5fWPVwVvTo1iPeGmG9M&amp;index=5</a:t>
            </a:r>
            <a:endParaRPr lang="en-GB" dirty="0"/>
          </a:p>
          <a:p>
            <a:r>
              <a:rPr lang="en-GB" dirty="0"/>
              <a:t>Real-Time Scheduling Models, </a:t>
            </a:r>
            <a:r>
              <a:rPr lang="en-GB"/>
              <a:t>Marilyn Wolf (long)</a:t>
            </a:r>
            <a:endParaRPr lang="en-GB" dirty="0"/>
          </a:p>
          <a:p>
            <a:pPr lvl="1"/>
            <a:r>
              <a:rPr lang="en-GB" dirty="0">
                <a:hlinkClick r:id="rId4"/>
              </a:rPr>
              <a:t>https://www.youtube.com/watch?v=WloSQ7ZEKXk</a:t>
            </a:r>
            <a:r>
              <a:rPr lang="en-GB" dirty="0"/>
              <a:t> </a:t>
            </a:r>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762000" y="794328"/>
                <a:ext cx="10530712" cy="3755248"/>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pPr lvl="1"/>
                <a:r>
                  <a:rPr lang="en-GB" sz="2400" spc="-34" dirty="0">
                    <a:cs typeface="Times New Roman"/>
                  </a:rPr>
                  <a:t>Gantt chart convention: upwards arrows denote job arrival/release times; downwards arrows denote deadlines </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762000" y="794328"/>
                <a:ext cx="10530712" cy="3755248"/>
              </a:xfrm>
              <a:prstGeom prst="rect">
                <a:avLst/>
              </a:prstGeom>
              <a:blipFill>
                <a:blip r:embed="rId3"/>
                <a:stretch>
                  <a:fillRect l="-1042" t="-3734" r="-1216"/>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 (also called static-priority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fontScale="925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a:p>
                <a:pPr eaLnBrk="1" hangingPunct="1"/>
                <a:r>
                  <a:rPr lang="en-US" altLang="zh-CN" dirty="0">
                    <a:ea typeface="宋体" pitchFamily="2" charset="-122"/>
                  </a:rPr>
                  <a:t>Example taskset: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1</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10, 25, 25</m:t>
                        </m:r>
                      </m:e>
                    </m:d>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2</m:t>
                        </m:r>
                      </m:sub>
                    </m:sSub>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10</m:t>
                        </m:r>
                        <m:r>
                          <a:rPr lang="en-GB" i="1">
                            <a:latin typeface="Cambria Math" panose="02040503050406030204" pitchFamily="18" charset="0"/>
                          </a:rPr>
                          <m:t>, 40, 40</m:t>
                        </m:r>
                      </m:e>
                    </m:d>
                    <m:r>
                      <a:rPr lang="en-GB" b="0" i="1" smtClean="0">
                        <a:latin typeface="Cambria Math" panose="02040503050406030204" pitchFamily="18" charset="0"/>
                      </a:rPr>
                      <m:t> </m:t>
                    </m:r>
                    <m:r>
                      <m:rPr>
                        <m:sty m:val="p"/>
                      </m:rPr>
                      <a:rPr lang="en-GB" b="0" i="0" smtClean="0">
                        <a:latin typeface="Cambria Math" panose="02040503050406030204" pitchFamily="18" charset="0"/>
                      </a:rPr>
                      <m:t>or</m:t>
                    </m:r>
                    <m:r>
                      <a:rPr lang="en-GB" b="0" i="1" smtClean="0">
                        <a:latin typeface="Cambria Math" panose="02040503050406030204" pitchFamily="18" charset="0"/>
                      </a:rPr>
                      <m:t> </m:t>
                    </m:r>
                    <m:d>
                      <m:dPr>
                        <m:ctrlPr>
                          <a:rPr lang="en-GB" i="1">
                            <a:latin typeface="Cambria Math" panose="02040503050406030204" pitchFamily="18" charset="0"/>
                          </a:rPr>
                        </m:ctrlPr>
                      </m:dPr>
                      <m:e>
                        <m:r>
                          <a:rPr lang="en-GB" i="1">
                            <a:latin typeface="Cambria Math" panose="02040503050406030204" pitchFamily="18" charset="0"/>
                          </a:rPr>
                          <m:t>10, 40, </m:t>
                        </m:r>
                        <m:r>
                          <a:rPr lang="en-GB" b="0" i="1" smtClean="0">
                            <a:latin typeface="Cambria Math" panose="02040503050406030204" pitchFamily="18" charset="0"/>
                          </a:rPr>
                          <m:t>15</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b="0" i="1" smtClean="0">
                            <a:latin typeface="Cambria Math" panose="02040503050406030204" pitchFamily="18" charset="0"/>
                          </a:rPr>
                          <m:t>3</m:t>
                        </m:r>
                      </m:sub>
                    </m:sSub>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2</m:t>
                        </m:r>
                        <m:r>
                          <a:rPr lang="en-GB" b="0" i="1" smtClean="0">
                            <a:latin typeface="Cambria Math" panose="02040503050406030204" pitchFamily="18" charset="0"/>
                          </a:rPr>
                          <m:t>0</m:t>
                        </m:r>
                        <m:r>
                          <a:rPr lang="en-GB" i="1">
                            <a:latin typeface="Cambria Math" panose="02040503050406030204" pitchFamily="18" charset="0"/>
                          </a:rPr>
                          <m:t>, </m:t>
                        </m:r>
                        <m:r>
                          <a:rPr lang="en-GB" b="0" i="1" smtClean="0">
                            <a:latin typeface="Cambria Math" panose="02040503050406030204" pitchFamily="18" charset="0"/>
                          </a:rPr>
                          <m:t>100</m:t>
                        </m:r>
                        <m:r>
                          <a:rPr lang="en-GB" i="1">
                            <a:latin typeface="Cambria Math" panose="02040503050406030204" pitchFamily="18" charset="0"/>
                          </a:rPr>
                          <m:t>, </m:t>
                        </m:r>
                        <m:r>
                          <a:rPr lang="en-GB" b="0" i="1" smtClean="0">
                            <a:latin typeface="Cambria Math" panose="02040503050406030204" pitchFamily="18" charset="0"/>
                          </a:rPr>
                          <m:t>100</m:t>
                        </m:r>
                      </m:e>
                    </m:d>
                  </m:oMath>
                </a14:m>
                <a:endParaRPr lang="en-SE" i="1" dirty="0">
                  <a:latin typeface="Cambria Math" panose="02040503050406030204" pitchFamily="18" charset="0"/>
                </a:endParaRPr>
              </a:p>
              <a:p>
                <a:pPr eaLnBrk="1" hangingPunct="1"/>
                <a:endParaRPr lang="en-US" altLang="zh-CN" dirty="0">
                  <a:ea typeface="宋体" pitchFamily="2" charset="-122"/>
                </a:endParaRP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600" t="-1875" r="-28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762000"/>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8856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8856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226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226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5814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0783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0480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0886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0936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0886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0936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0886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5814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102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8697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102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102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153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102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153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030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49246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029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029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029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6279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2298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7514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5814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8958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8958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8958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8958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49246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49905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226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226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5442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5442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5442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5442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7514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4434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7727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366511"/>
            <a:ext cx="0" cy="569059"/>
          </a:xfrm>
          <a:prstGeom prst="straightConnector1">
            <a:avLst/>
          </a:prstGeom>
          <a:ln w="19050">
            <a:solidFill>
              <a:srgbClr val="FF0000"/>
            </a:solidFill>
            <a:headEnd type="none" w="med" len="med"/>
            <a:tailEnd type="triangle"/>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8842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8842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0769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102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0886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090411"/>
            <a:ext cx="673529" cy="0"/>
          </a:xfrm>
          <a:prstGeom prst="line">
            <a:avLst/>
          </a:prstGeom>
          <a:ln w="6096">
            <a:solidFill>
              <a:srgbClr val="0000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10284"/>
            <a:ext cx="673529" cy="0"/>
          </a:xfrm>
          <a:prstGeom prst="line">
            <a:avLst/>
          </a:prstGeom>
          <a:ln w="6096">
            <a:solidFill>
              <a:srgbClr val="000000"/>
            </a:solidFill>
          </a:ln>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C15038-7657-3D73-3A88-65C5AFE8D45E}"/>
                  </a:ext>
                </a:extLst>
              </p:cNvPr>
              <p:cNvSpPr txBox="1"/>
              <p:nvPr/>
            </p:nvSpPr>
            <p:spPr>
              <a:xfrm>
                <a:off x="7544536" y="3083171"/>
                <a:ext cx="38294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RM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40)</m:t>
                    </m:r>
                  </m:oMath>
                </a14:m>
                <a:endParaRPr lang="en-SE" sz="1600" b="0" dirty="0">
                  <a:latin typeface="Gill Sans Light"/>
                </a:endParaRPr>
              </a:p>
            </p:txBody>
          </p:sp>
        </mc:Choice>
        <mc:Fallback xmlns="">
          <p:sp>
            <p:nvSpPr>
              <p:cNvPr id="2" name="TextBox 1">
                <a:extLst>
                  <a:ext uri="{FF2B5EF4-FFF2-40B4-BE49-F238E27FC236}">
                    <a16:creationId xmlns:a16="http://schemas.microsoft.com/office/drawing/2014/main" id="{40C15038-7657-3D73-3A88-65C5AFE8D45E}"/>
                  </a:ext>
                </a:extLst>
              </p:cNvPr>
              <p:cNvSpPr txBox="1">
                <a:spLocks noRot="1" noChangeAspect="1" noMove="1" noResize="1" noEditPoints="1" noAdjustHandles="1" noChangeArrowheads="1" noChangeShapeType="1" noTextEdit="1"/>
              </p:cNvSpPr>
              <p:nvPr/>
            </p:nvSpPr>
            <p:spPr>
              <a:xfrm>
                <a:off x="7544536" y="3083171"/>
                <a:ext cx="3829420" cy="40011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6528B-C40B-E2D2-AE52-009750B62ED2}"/>
                  </a:ext>
                </a:extLst>
              </p:cNvPr>
              <p:cNvSpPr txBox="1"/>
              <p:nvPr/>
            </p:nvSpPr>
            <p:spPr>
              <a:xfrm>
                <a:off x="6825421" y="5990393"/>
                <a:ext cx="510466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DM Scheduling w/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=(10, 40, 15)</m:t>
                    </m:r>
                  </m:oMath>
                </a14:m>
                <a:endParaRPr lang="en-GB" sz="1600" b="0" dirty="0">
                  <a:latin typeface="Gill Sans Light"/>
                </a:endParaRPr>
              </a:p>
              <a:p>
                <a:r>
                  <a:rPr lang="en-US" altLang="zh-CN" sz="2000" b="0" dirty="0">
                    <a:latin typeface="Gill Sans Light"/>
                  </a:rPr>
                  <a:t>(D</a:t>
                </a:r>
                <a:r>
                  <a:rPr lang="en-US" altLang="zh-CN" sz="2000" b="0" baseline="-25000" dirty="0">
                    <a:latin typeface="Gill Sans Light"/>
                  </a:rPr>
                  <a:t>2</a:t>
                </a:r>
                <a:r>
                  <a:rPr lang="en-US" altLang="zh-CN" sz="2000" b="0" dirty="0">
                    <a:latin typeface="Gill Sans Light"/>
                  </a:rPr>
                  <a:t>=15 indicated by red downward arrow for </a:t>
                </a:r>
                <a14:m>
                  <m:oMath xmlns:m="http://schemas.openxmlformats.org/officeDocument/2006/math">
                    <m:sSub>
                      <m:sSubPr>
                        <m:ctrlPr>
                          <a:rPr lang="en-GB" altLang="zh-CN" sz="2000" b="0" i="1">
                            <a:latin typeface="Cambria Math" panose="02040503050406030204" pitchFamily="18" charset="0"/>
                          </a:rPr>
                        </m:ctrlPr>
                      </m:sSubPr>
                      <m:e>
                        <m:r>
                          <a:rPr lang="en-GB" altLang="zh-CN" sz="2000" b="0">
                            <a:latin typeface="Cambria Math" panose="02040503050406030204" pitchFamily="18" charset="0"/>
                          </a:rPr>
                          <m:t>𝜏</m:t>
                        </m:r>
                      </m:e>
                      <m:sub>
                        <m:r>
                          <a:rPr lang="en-GB" altLang="zh-CN" sz="2000" b="0">
                            <a:latin typeface="Cambria Math" panose="02040503050406030204" pitchFamily="18" charset="0"/>
                          </a:rPr>
                          <m:t>2</m:t>
                        </m:r>
                      </m:sub>
                    </m:sSub>
                  </m:oMath>
                </a14:m>
                <a:r>
                  <a:rPr lang="en-US" altLang="zh-CN" sz="2000" b="0" dirty="0">
                    <a:latin typeface="Gill Sans Light"/>
                  </a:rPr>
                  <a:t>)</a:t>
                </a:r>
                <a:endParaRPr lang="en-SE" sz="1600" b="0" dirty="0">
                  <a:latin typeface="Gill Sans Light"/>
                </a:endParaRPr>
              </a:p>
            </p:txBody>
          </p:sp>
        </mc:Choice>
        <mc:Fallback xmlns="">
          <p:sp>
            <p:nvSpPr>
              <p:cNvPr id="4" name="TextBox 3">
                <a:extLst>
                  <a:ext uri="{FF2B5EF4-FFF2-40B4-BE49-F238E27FC236}">
                    <a16:creationId xmlns:a16="http://schemas.microsoft.com/office/drawing/2014/main" id="{C9D6528B-C40B-E2D2-AE52-009750B62ED2}"/>
                  </a:ext>
                </a:extLst>
              </p:cNvPr>
              <p:cNvSpPr txBox="1">
                <a:spLocks noRot="1" noChangeAspect="1" noMove="1" noResize="1" noEditPoints="1" noAdjustHandles="1" noChangeArrowheads="1" noChangeShapeType="1" noTextEdit="1"/>
              </p:cNvSpPr>
              <p:nvPr/>
            </p:nvSpPr>
            <p:spPr>
              <a:xfrm>
                <a:off x="6825421" y="5990393"/>
                <a:ext cx="5104663" cy="707886"/>
              </a:xfrm>
              <a:prstGeom prst="rect">
                <a:avLst/>
              </a:prstGeom>
              <a:blipFill>
                <a:blip r:embed="rId5"/>
                <a:stretch>
                  <a:fillRect/>
                </a:stretch>
              </a:blipFill>
            </p:spPr>
            <p:txBody>
              <a:bodyPr/>
              <a:lstStyle/>
              <a:p>
                <a:r>
                  <a:rPr lang="en-SE">
                    <a:noFill/>
                  </a:rPr>
                  <a:t> </a:t>
                </a:r>
              </a:p>
            </p:txBody>
          </p:sp>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a:t>
                </a:r>
                <a:r>
                  <a:rPr lang="en-GB" sz="2400" b="0" dirty="0" err="1">
                    <a:latin typeface="Gill Sans Light"/>
                  </a:rPr>
                  <a:t>unschedulable</a:t>
                </a:r>
                <a:endParaRPr lang="en-GB" sz="2400" b="0" dirty="0">
                  <a:latin typeface="Gill Sans Light"/>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=0.833&gt;0.828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=1.0&gt;0.828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solidFill>
                      <a:srgbClr val="FF0000"/>
                    </a:solidFill>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solidFill>
                      <a:srgbClr val="FF0000"/>
                    </a:solidFill>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the worst-case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if it is initially released at time 0,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US" altLang="zh-CN" sz="2400" b="0" dirty="0">
                    <a:latin typeface="Gill Sans Light" charset="0"/>
                    <a:ea typeface="宋体" pitchFamily="2" charset="-122"/>
                  </a:rPr>
                  <a:t> (lower figure)</a:t>
                </a: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r="-403"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4724400" y="3313707"/>
            <a:ext cx="5806652" cy="3391893"/>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0B505-731F-9152-2690-3B8A28A9DC0E}"/>
                  </a:ext>
                </a:extLst>
              </p:cNvPr>
              <p:cNvSpPr txBox="1"/>
              <p:nvPr/>
            </p:nvSpPr>
            <p:spPr>
              <a:xfrm>
                <a:off x="533400" y="5019175"/>
                <a:ext cx="3905919"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at time 0 simultaneously, the critical instant.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3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1</m:t>
                        </m:r>
                      </m:sub>
                    </m:sSub>
                  </m:oMath>
                </a14:m>
                <a:r>
                  <a:rPr lang="en-GB" sz="2000" b="0" dirty="0">
                    <a:latin typeface="Gill Sans Light"/>
                  </a:rPr>
                  <a:t> and has longer response time</a:t>
                </a:r>
                <a:endParaRPr lang="en-SE" sz="1600" b="0" dirty="0">
                  <a:latin typeface="Gill Sans Light"/>
                </a:endParaRPr>
              </a:p>
            </p:txBody>
          </p:sp>
        </mc:Choice>
        <mc:Fallback xmlns="">
          <p:sp>
            <p:nvSpPr>
              <p:cNvPr id="2" name="TextBox 1">
                <a:extLst>
                  <a:ext uri="{FF2B5EF4-FFF2-40B4-BE49-F238E27FC236}">
                    <a16:creationId xmlns:a16="http://schemas.microsoft.com/office/drawing/2014/main" id="{ACE0B505-731F-9152-2690-3B8A28A9DC0E}"/>
                  </a:ext>
                </a:extLst>
              </p:cNvPr>
              <p:cNvSpPr txBox="1">
                <a:spLocks noRot="1" noChangeAspect="1" noMove="1" noResize="1" noEditPoints="1" noAdjustHandles="1" noChangeArrowheads="1" noChangeShapeType="1" noTextEdit="1"/>
              </p:cNvSpPr>
              <p:nvPr/>
            </p:nvSpPr>
            <p:spPr>
              <a:xfrm>
                <a:off x="533400" y="5019175"/>
                <a:ext cx="3905919" cy="1323439"/>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079987-B601-7EE5-F7DC-717FEDE20FAB}"/>
                  </a:ext>
                </a:extLst>
              </p:cNvPr>
              <p:cNvSpPr txBox="1"/>
              <p:nvPr/>
            </p:nvSpPr>
            <p:spPr>
              <a:xfrm>
                <a:off x="685800" y="3505705"/>
                <a:ext cx="3625754"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14:m>
                  <m:oMath xmlns:m="http://schemas.openxmlformats.org/officeDocument/2006/math">
                    <m:sSub>
                      <m:sSubPr>
                        <m:ctrlPr>
                          <a:rPr lang="en-GB" sz="2000" b="0" i="1" smtClean="0">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2</m:t>
                        </m:r>
                      </m:sub>
                    </m:sSub>
                  </m:oMath>
                </a14:m>
                <a:r>
                  <a:rPr lang="en-GB" sz="1600" b="0" dirty="0">
                    <a:latin typeface="Gill Sans Light"/>
                  </a:rPr>
                  <a:t> </a:t>
                </a:r>
                <a:r>
                  <a:rPr lang="en-GB" sz="2000" b="0" dirty="0">
                    <a:latin typeface="Gill Sans Light"/>
                  </a:rPr>
                  <a:t>initially released with a non-zero offset, not all at time 0.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a:latin typeface="Cambria Math" panose="02040503050406030204" pitchFamily="18" charset="0"/>
                          </a:rPr>
                          <m:t>2</m:t>
                        </m:r>
                      </m:sub>
                    </m:sSub>
                  </m:oMath>
                </a14:m>
                <a:r>
                  <a:rPr lang="en-GB" sz="2000" b="0" dirty="0">
                    <a:latin typeface="Gill Sans Light"/>
                  </a:rPr>
                  <a:t> experiences 2 </a:t>
                </a:r>
                <a:r>
                  <a:rPr lang="en-GB" sz="2000" b="0" dirty="0" err="1">
                    <a:latin typeface="Gill Sans Light"/>
                  </a:rPr>
                  <a:t>preemptions</a:t>
                </a:r>
                <a:r>
                  <a:rPr lang="en-GB" sz="2000" b="0" dirty="0">
                    <a:latin typeface="Gill Sans Light"/>
                  </a:rPr>
                  <a:t> by </a:t>
                </a:r>
                <a14:m>
                  <m:oMath xmlns:m="http://schemas.openxmlformats.org/officeDocument/2006/math">
                    <m:sSub>
                      <m:sSubPr>
                        <m:ctrlPr>
                          <a:rPr lang="en-GB" sz="2000" b="0" i="1">
                            <a:latin typeface="Cambria Math" panose="02040503050406030204" pitchFamily="18" charset="0"/>
                          </a:rPr>
                        </m:ctrlPr>
                      </m:sSubPr>
                      <m:e>
                        <m:r>
                          <a:rPr lang="en-GB" sz="2000" b="0" i="1">
                            <a:latin typeface="Cambria Math" panose="02040503050406030204" pitchFamily="18" charset="0"/>
                          </a:rPr>
                          <m:t>𝜏</m:t>
                        </m:r>
                      </m:e>
                      <m:sub>
                        <m:r>
                          <a:rPr lang="en-GB" sz="2000" b="0" i="1" smtClean="0">
                            <a:latin typeface="Cambria Math" panose="02040503050406030204" pitchFamily="18" charset="0"/>
                          </a:rPr>
                          <m:t>1</m:t>
                        </m:r>
                      </m:sub>
                    </m:sSub>
                  </m:oMath>
                </a14:m>
                <a:r>
                  <a:rPr lang="en-GB" sz="2000" b="0" dirty="0">
                    <a:latin typeface="Gill Sans Light"/>
                  </a:rPr>
                  <a:t> and has shorter response time</a:t>
                </a:r>
                <a:endParaRPr lang="en-SE" sz="1600" b="0" dirty="0">
                  <a:latin typeface="Gill Sans Light"/>
                </a:endParaRPr>
              </a:p>
            </p:txBody>
          </p:sp>
        </mc:Choice>
        <mc:Fallback xmlns="">
          <p:sp>
            <p:nvSpPr>
              <p:cNvPr id="6" name="TextBox 5">
                <a:extLst>
                  <a:ext uri="{FF2B5EF4-FFF2-40B4-BE49-F238E27FC236}">
                    <a16:creationId xmlns:a16="http://schemas.microsoft.com/office/drawing/2014/main" id="{D3079987-B601-7EE5-F7DC-717FEDE20FAB}"/>
                  </a:ext>
                </a:extLst>
              </p:cNvPr>
              <p:cNvSpPr txBox="1">
                <a:spLocks noRot="1" noChangeAspect="1" noMove="1" noResize="1" noEditPoints="1" noAdjustHandles="1" noChangeArrowheads="1" noChangeShapeType="1" noTextEdit="1"/>
              </p:cNvSpPr>
              <p:nvPr/>
            </p:nvSpPr>
            <p:spPr>
              <a:xfrm>
                <a:off x="685800" y="3505705"/>
                <a:ext cx="3625754" cy="1323439"/>
              </a:xfrm>
              <a:prstGeom prst="rect">
                <a:avLst/>
              </a:prstGeom>
              <a:blipFill>
                <a:blip r:embed="rId6"/>
                <a:stretch>
                  <a:fillRect/>
                </a:stretch>
              </a:blipFill>
            </p:spPr>
            <p:txBody>
              <a:bodyPr/>
              <a:lstStyle/>
              <a:p>
                <a:r>
                  <a:rPr lang="en-SE">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a:t>
                </a:r>
                <a:r>
                  <a:rPr lang="en-US" altLang="zh-CN" sz="2800" b="0" dirty="0" err="1">
                    <a:latin typeface="Gill Sans Light" charset="0"/>
                    <a:ea typeface="宋体" pitchFamily="2" charset="-122"/>
                  </a:rPr>
                  <a:t>iff</a:t>
                </a:r>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 </a:t>
                </a:r>
                <a:r>
                  <a:rPr lang="en-GB" altLang="zh-CN" sz="2800" b="0" dirty="0">
                    <a:latin typeface="Gill Sans Light" charset="0"/>
                    <a:ea typeface="宋体" pitchFamily="2" charset="-122"/>
                  </a:rPr>
                  <a:t>“</a:t>
                </a:r>
                <a:r>
                  <a:rPr lang="en-GB" altLang="zh-CN" sz="2800" b="0" dirty="0" err="1">
                    <a:latin typeface="Gill Sans Light" charset="0"/>
                    <a:ea typeface="宋体" pitchFamily="2" charset="-122"/>
                  </a:rPr>
                  <a:t>iff</a:t>
                </a:r>
                <a:r>
                  <a:rPr lang="en-GB" altLang="zh-CN" sz="2800" b="0" dirty="0">
                    <a:latin typeface="Gill Sans Light" charset="0"/>
                    <a:ea typeface="宋体" pitchFamily="2" charset="-122"/>
                  </a:rPr>
                  <a:t>” stands for “if and only if”</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519"/>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r>
                          <a:rPr lang="en-GB" sz="2400" b="0" i="1" smtClean="0">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m:t>
                    </m:r>
                    <m:r>
                      <a:rPr lang="en-GB" sz="2400" b="0" i="1">
                        <a:latin typeface="Cambria Math" panose="02040503050406030204" pitchFamily="18" charset="0"/>
                        <a:cs typeface="Microsoft Sans Serif"/>
                      </a:rPr>
                      <m:t>12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81</m:t>
                    </m:r>
                    <m:r>
                      <a:rPr lang="en-GB" altLang="zh-CN" sz="2400" b="0" i="1" dirty="0" smtClean="0">
                        <a:latin typeface="Cambria Math" panose="02040503050406030204" pitchFamily="18" charset="0"/>
                        <a:ea typeface="宋体" pitchFamily="2" charset="-122"/>
                      </a:rPr>
                      <m:t>&gt;</m:t>
                    </m:r>
                    <m:r>
                      <a:rPr lang="en-GB" altLang="zh-CN" sz="2400" b="0" i="1" dirty="0" smtClean="0">
                        <a:latin typeface="Cambria Math" panose="02040503050406030204" pitchFamily="18" charset="0"/>
                        <a:ea typeface="宋体" pitchFamily="2" charset="-122"/>
                      </a:rPr>
                      <m:t>0</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r>
                      <a:rPr lang="en-GB" altLang="zh-CN" sz="2400" b="0" i="1" dirty="0" smtClean="0">
                        <a:latin typeface="Cambria Math" panose="02040503050406030204" pitchFamily="18" charset="0"/>
                        <a:ea typeface="宋体" pitchFamily="2" charset="-122"/>
                      </a:rPr>
                      <m:t>∗</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sup>
                        </m:sSup>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m:t>
                    </m:r>
                    <m:r>
                      <a:rPr lang="en-GB" altLang="zh-CN" sz="2800" b="0" i="1" smtClean="0">
                        <a:latin typeface="Cambria Math" panose="02040503050406030204" pitchFamily="18" charset="0"/>
                        <a:ea typeface="宋体" pitchFamily="2" charset="-122"/>
                      </a:rPr>
                      <m:t>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m:t>
                    </m:r>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0</m:t>
                    </m:r>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xmlns="">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∝1/</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(1, 2, 1)</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=2&gt;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xmlns="">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fontScale="92500"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a:t>
                </a:r>
                <a:r>
                  <a:rPr lang="en-GB" b="0" dirty="0" err="1"/>
                  <a:t>iff</a:t>
                </a:r>
                <a:r>
                  <a:rPr lang="en-GB" b="0" dirty="0"/>
                  <a:t>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2"/>
                <a:r>
                  <a:rPr lang="en-GB" b="0" dirty="0"/>
                  <a:t>“</a:t>
                </a:r>
                <a:r>
                  <a:rPr lang="en-GB" b="0" dirty="0" err="1"/>
                  <a:t>iff</a:t>
                </a:r>
                <a:r>
                  <a:rPr lang="en-GB" b="0" dirty="0"/>
                  <a:t>” stands for “if and only if”</a:t>
                </a:r>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1806" t="-2285"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045809"/>
                <a:ext cx="5372543" cy="2459391"/>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(with smaller period T=6)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(with larger period T=9). Taskset </a:t>
                </a:r>
                <a:r>
                  <a:rPr lang="en-GB" sz="2400" b="0" dirty="0" err="1">
                    <a:latin typeface="Gill Sans Light"/>
                  </a:rPr>
                  <a:t>unschedulable</a:t>
                </a:r>
                <a:r>
                  <a:rPr lang="en-GB" sz="2400" b="0" dirty="0">
                    <a:latin typeface="Gill Sans Light"/>
                  </a:rPr>
                  <a:t>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045809"/>
                <a:ext cx="5372543" cy="2459391"/>
              </a:xfrm>
              <a:prstGeom prst="rect">
                <a:avLst/>
              </a:prstGeom>
              <a:blipFill>
                <a:blip r:embed="rId3"/>
                <a:stretch>
                  <a:fillRect l="-1701" t="-1985"/>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828723"/>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which is different for each newly-released job every period.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&lt;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828723"/>
              </a:xfrm>
              <a:prstGeom prst="rect">
                <a:avLst/>
              </a:prstGeom>
              <a:blipFill>
                <a:blip r:embed="rId4"/>
                <a:stretch>
                  <a:fillRect l="-1738" t="-1724" r="-324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m:t>
                    </m:r>
                    <m:r>
                      <a:rPr lang="en-GB" altLang="zh-CN" sz="2600" i="1" dirty="0" smtClean="0">
                        <a:latin typeface="Cambria Math" panose="02040503050406030204" pitchFamily="18" charset="0"/>
                        <a:ea typeface="宋体" pitchFamily="2" charset="-122"/>
                      </a:rPr>
                      <m:t>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F30B-8A27-6B89-06B4-3CD9DECE613E}"/>
              </a:ext>
            </a:extLst>
          </p:cNvPr>
          <p:cNvSpPr>
            <a:spLocks noGrp="1"/>
          </p:cNvSpPr>
          <p:nvPr>
            <p:ph type="title"/>
          </p:nvPr>
        </p:nvSpPr>
        <p:spPr/>
        <p:txBody>
          <a:bodyPr/>
          <a:lstStyle/>
          <a:p>
            <a:r>
              <a:rPr lang="en-GB" dirty="0"/>
              <a:t>Least Laxity First (LLF) Scheduling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DC332F-A2BA-032B-46C5-DE9572F3260D}"/>
                  </a:ext>
                </a:extLst>
              </p:cNvPr>
              <p:cNvSpPr>
                <a:spLocks noGrp="1"/>
              </p:cNvSpPr>
              <p:nvPr>
                <p:ph idx="1"/>
              </p:nvPr>
            </p:nvSpPr>
            <p:spPr>
              <a:xfrm>
                <a:off x="812800" y="838200"/>
                <a:ext cx="10566400" cy="5943600"/>
              </a:xfrm>
            </p:spPr>
            <p:txBody>
              <a:bodyPr>
                <a:normAutofit fontScale="92500" lnSpcReduction="20000"/>
              </a:bodyPr>
              <a:lstStyle/>
              <a:p>
                <a:r>
                  <a:rPr lang="en-GB" sz="2000" dirty="0">
                    <a:latin typeface="Aptos Light" panose="020B0004020202020204" pitchFamily="34" charset="0"/>
                    <a:cs typeface="Gill Sans Light" panose="020B0302020104020203"/>
                  </a:rPr>
                  <a:t>LLF assigns priority to jobs dynamically based on their current laxity (slack)</a:t>
                </a:r>
              </a:p>
              <a:p>
                <a:pPr lvl="1"/>
                <a:r>
                  <a:rPr lang="en-GB" sz="1800" dirty="0">
                    <a:latin typeface="Aptos Light" panose="020B0004020202020204" pitchFamily="34" charset="0"/>
                    <a:cs typeface="Gill Sans Light" panose="020B0302020104020203"/>
                  </a:rPr>
                  <a:t>With absolute deadline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𝑑</m:t>
                        </m:r>
                      </m:e>
                      <m:sub>
                        <m:r>
                          <a:rPr lang="en-GB" sz="1800" b="0" i="1" dirty="0" smtClean="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 and remaining execution time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 laxity of </a:t>
                </a:r>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𝜏</m:t>
                        </m:r>
                      </m:e>
                      <m:sub>
                        <m:r>
                          <a:rPr lang="en-GB" sz="1800" i="1">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’s job at time </a:t>
                </a:r>
                <a14:m>
                  <m:oMath xmlns:m="http://schemas.openxmlformats.org/officeDocument/2006/math">
                    <m:r>
                      <a:rPr lang="en-GB" sz="1800" i="1" dirty="0" smtClean="0">
                        <a:latin typeface="Cambria Math" panose="02040503050406030204" pitchFamily="18" charset="0"/>
                      </a:rPr>
                      <m:t>𝑡</m:t>
                    </m:r>
                  </m:oMath>
                </a14:m>
                <a:r>
                  <a:rPr lang="en-GB" sz="1800" dirty="0">
                    <a:latin typeface="Aptos Light" panose="020B0004020202020204" pitchFamily="34" charset="0"/>
                    <a:cs typeface="Gill Sans Light" panose="020B0302020104020203"/>
                  </a:rPr>
                  <a:t> is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𝑙</m:t>
                        </m:r>
                      </m:e>
                      <m:sub>
                        <m:r>
                          <a:rPr lang="en-GB" sz="1800" b="0" i="1" dirty="0" smtClean="0">
                            <a:latin typeface="Cambria Math" panose="02040503050406030204" pitchFamily="18" charset="0"/>
                          </a:rPr>
                          <m:t>𝑖</m:t>
                        </m:r>
                      </m:sub>
                    </m:sSub>
                    <m:r>
                      <a:rPr lang="en-GB" sz="1800" i="1" dirty="0" smtClean="0">
                        <a:latin typeface="Cambria Math" panose="02040503050406030204" pitchFamily="18" charset="0"/>
                      </a:rPr>
                      <m:t>= </m:t>
                    </m:r>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𝑑</m:t>
                        </m:r>
                      </m:e>
                      <m:sub>
                        <m:r>
                          <a:rPr lang="en-GB" sz="1800" b="0" i="1" dirty="0" smtClean="0">
                            <a:latin typeface="Cambria Math" panose="02040503050406030204" pitchFamily="18" charset="0"/>
                          </a:rPr>
                          <m:t>𝑖</m:t>
                        </m:r>
                      </m:sub>
                    </m:sSub>
                    <m:r>
                      <a:rPr lang="en-GB" sz="1800" i="1" dirty="0" smtClean="0">
                        <a:latin typeface="Cambria Math" panose="02040503050406030204" pitchFamily="18" charset="0"/>
                      </a:rPr>
                      <m:t> – </m:t>
                    </m:r>
                    <m:r>
                      <a:rPr lang="en-GB" sz="1800" i="1" dirty="0" smtClean="0">
                        <a:latin typeface="Cambria Math" panose="02040503050406030204" pitchFamily="18" charset="0"/>
                      </a:rPr>
                      <m:t>𝑡</m:t>
                    </m:r>
                    <m:r>
                      <a:rPr lang="en-GB" sz="1800" i="1" dirty="0" smtClean="0">
                        <a:latin typeface="Cambria Math" panose="02040503050406030204" pitchFamily="18" charset="0"/>
                      </a:rPr>
                      <m:t> – </m:t>
                    </m:r>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a:t>
                </a:r>
                <a:r>
                  <a:rPr lang="en-GB" sz="1800" dirty="0">
                    <a:latin typeface="Aptos Light" panose="020B0004020202020204" pitchFamily="34" charset="0"/>
                    <a:cs typeface="Gill Sans Light" panose="020B0302020104020203"/>
                  </a:rPr>
                  <a:t>Job with the smallest laxity has the highest priority</a:t>
                </a:r>
              </a:p>
              <a:p>
                <a:pPr lvl="1"/>
                <a:r>
                  <a:rPr lang="en-GB" sz="1800" b="0" dirty="0">
                    <a:latin typeface="Aptos Light" panose="020B0004020202020204" pitchFamily="34" charset="0"/>
                    <a:cs typeface="Gill Sans Light" panose="020B0302020104020203"/>
                  </a:rPr>
                  <a:t>While an active job waits and does not run, its laxity decreases and its priority increases until it becomes the highest priority job and starts to run</a:t>
                </a:r>
                <a:endParaRPr lang="en-GB" sz="1800" dirty="0">
                  <a:latin typeface="Aptos Light" panose="020B0004020202020204" pitchFamily="34" charset="0"/>
                  <a:cs typeface="Gill Sans Light" panose="020B0302020104020203"/>
                </a:endParaRPr>
              </a:p>
              <a:p>
                <a:pPr lvl="1"/>
                <a:r>
                  <a:rPr lang="en-GB" sz="1800" b="0" dirty="0">
                    <a:latin typeface="Aptos Light" panose="020B0004020202020204" pitchFamily="34" charset="0"/>
                    <a:cs typeface="Gill Sans Light" panose="020B0302020104020203"/>
                  </a:rPr>
                  <a:t>If an active job runs in the previous time slot, then its laxity remains the same, as </a:t>
                </a:r>
                <a14:m>
                  <m:oMath xmlns:m="http://schemas.openxmlformats.org/officeDocument/2006/math">
                    <m:r>
                      <a:rPr lang="en-GB" sz="1800" i="1" dirty="0">
                        <a:latin typeface="Cambria Math" panose="02040503050406030204" pitchFamily="18" charset="0"/>
                      </a:rPr>
                      <m:t>𝑡</m:t>
                    </m:r>
                  </m:oMath>
                </a14:m>
                <a:r>
                  <a:rPr lang="en-GB" sz="1800" b="0" dirty="0">
                    <a:latin typeface="Aptos Light" panose="020B0004020202020204" pitchFamily="34" charset="0"/>
                    <a:cs typeface="Gill Sans Light" panose="020B0302020104020203"/>
                  </a:rPr>
                  <a:t> is incremented by 1, and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is decremented by 1</a:t>
                </a:r>
              </a:p>
              <a:p>
                <a:pPr lvl="1"/>
                <a:r>
                  <a:rPr lang="en-GB" sz="1800" dirty="0">
                    <a:latin typeface="Aptos Light" panose="020B0004020202020204" pitchFamily="34" charset="0"/>
                    <a:cs typeface="Gill Sans Light" panose="020B0302020104020203"/>
                  </a:rPr>
                  <a:t>If an active </a:t>
                </a:r>
                <a:r>
                  <a:rPr lang="en-GB" sz="1800" b="0" dirty="0">
                    <a:latin typeface="Aptos Light" panose="020B0004020202020204" pitchFamily="34" charset="0"/>
                    <a:cs typeface="Gill Sans Light" panose="020B0302020104020203"/>
                  </a:rPr>
                  <a:t>job does not run in the previous time slot, then its laxity is decremente</a:t>
                </a:r>
                <a:r>
                  <a:rPr lang="en-GB" sz="1800" dirty="0">
                    <a:latin typeface="Aptos Light" panose="020B0004020202020204" pitchFamily="34" charset="0"/>
                    <a:cs typeface="Gill Sans Light" panose="020B0302020104020203"/>
                  </a:rPr>
                  <a:t>d by 1, </a:t>
                </a:r>
                <a:r>
                  <a:rPr lang="en-GB" sz="1800" b="0" dirty="0">
                    <a:latin typeface="Aptos Light" panose="020B0004020202020204" pitchFamily="34" charset="0"/>
                    <a:cs typeface="Gill Sans Light" panose="020B0302020104020203"/>
                  </a:rPr>
                  <a:t>as </a:t>
                </a:r>
                <a14:m>
                  <m:oMath xmlns:m="http://schemas.openxmlformats.org/officeDocument/2006/math">
                    <m:r>
                      <a:rPr lang="en-GB" sz="1800" i="1" dirty="0">
                        <a:latin typeface="Cambria Math" panose="02040503050406030204" pitchFamily="18" charset="0"/>
                      </a:rPr>
                      <m:t>𝑡</m:t>
                    </m:r>
                  </m:oMath>
                </a14:m>
                <a:r>
                  <a:rPr lang="en-GB" sz="1800" b="0" dirty="0">
                    <a:latin typeface="Aptos Light" panose="020B0004020202020204" pitchFamily="34" charset="0"/>
                    <a:cs typeface="Gill Sans Light" panose="020B0302020104020203"/>
                  </a:rPr>
                  <a:t> is incremented by 1, and </a:t>
                </a:r>
                <a14:m>
                  <m:oMath xmlns:m="http://schemas.openxmlformats.org/officeDocument/2006/math">
                    <m:sSub>
                      <m:sSubPr>
                        <m:ctrlPr>
                          <a:rPr lang="en-GB" sz="1800" b="0" i="1" dirty="0" smtClean="0">
                            <a:latin typeface="Cambria Math" panose="02040503050406030204" pitchFamily="18" charset="0"/>
                          </a:rPr>
                        </m:ctrlPr>
                      </m:sSubPr>
                      <m:e>
                        <m:r>
                          <a:rPr lang="en-GB" sz="1800" i="1" dirty="0" smtClean="0">
                            <a:latin typeface="Cambria Math" panose="02040503050406030204" pitchFamily="18" charset="0"/>
                          </a:rPr>
                          <m:t>𝑒</m:t>
                        </m:r>
                      </m:e>
                      <m:sub>
                        <m:r>
                          <a:rPr lang="en-GB" sz="1800" b="0" i="1" dirty="0" smtClean="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 </a:t>
                </a:r>
                <a:r>
                  <a:rPr lang="en-GB" sz="1800" dirty="0">
                    <a:latin typeface="Aptos Light" panose="020B0004020202020204" pitchFamily="34" charset="0"/>
                    <a:cs typeface="Gill Sans Light" panose="020B0302020104020203"/>
                  </a:rPr>
                  <a:t>remains the same</a:t>
                </a:r>
              </a:p>
              <a:p>
                <a:r>
                  <a:rPr lang="en-GB" sz="2000" dirty="0">
                    <a:latin typeface="Aptos Light" panose="020B0004020202020204" pitchFamily="34" charset="0"/>
                    <a:cs typeface="Gill Sans Light" panose="020B0302020104020203"/>
                  </a:rPr>
                  <a:t>Analogy: suppose you have an assignment that is due in 5 hours at 12:00, and it takes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𝑒</m:t>
                        </m:r>
                      </m:e>
                      <m:sub>
                        <m:r>
                          <a:rPr lang="en-GB" sz="2000" i="1" dirty="0">
                            <a:latin typeface="Cambria Math" panose="02040503050406030204" pitchFamily="18" charset="0"/>
                          </a:rPr>
                          <m:t>𝑖</m:t>
                        </m:r>
                      </m:sub>
                    </m:sSub>
                  </m:oMath>
                </a14:m>
                <a:r>
                  <a:rPr lang="en-GB" sz="2000" dirty="0">
                    <a:latin typeface="Aptos Light" panose="020B0004020202020204" pitchFamily="34" charset="0"/>
                    <a:cs typeface="Gill Sans Light" panose="020B0302020104020203"/>
                  </a:rPr>
                  <a:t>=3 hours to complete. Current time is </a:t>
                </a:r>
                <a14:m>
                  <m:oMath xmlns:m="http://schemas.openxmlformats.org/officeDocument/2006/math">
                    <m:r>
                      <a:rPr lang="en-GB" sz="2000" i="1" dirty="0" smtClean="0">
                        <a:latin typeface="Cambria Math" panose="02040503050406030204" pitchFamily="18" charset="0"/>
                        <a:cs typeface="Gill Sans Light" panose="020B0302020104020203"/>
                      </a:rPr>
                      <m:t>𝑡</m:t>
                    </m:r>
                  </m:oMath>
                </a14:m>
                <a:r>
                  <a:rPr lang="en-GB" sz="2000" dirty="0">
                    <a:latin typeface="Aptos Light" panose="020B0004020202020204" pitchFamily="34" charset="0"/>
                    <a:cs typeface="Gill Sans Light" panose="020B0302020104020203"/>
                  </a:rPr>
                  <a:t>=7:00, so the current laxity is</a:t>
                </a:r>
                <a:r>
                  <a:rPr lang="en-GB" sz="2000" b="0" dirty="0">
                    <a:latin typeface="Aptos Light" panose="020B0004020202020204" pitchFamily="34" charset="0"/>
                    <a:cs typeface="Gill Sans Light" panose="020B0302020104020203"/>
                  </a:rPr>
                  <a:t> </a:t>
                </a:r>
                <a14:m>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𝑙</m:t>
                        </m:r>
                      </m:e>
                      <m:sub>
                        <m:r>
                          <a:rPr lang="en-GB" sz="2000" b="0" i="1" dirty="0" smtClean="0">
                            <a:latin typeface="Cambria Math" panose="02040503050406030204" pitchFamily="18" charset="0"/>
                          </a:rPr>
                          <m:t>𝑖</m:t>
                        </m:r>
                      </m:sub>
                    </m:sSub>
                    <m:r>
                      <a:rPr lang="en-GB" sz="2000" b="0" i="1" dirty="0" smtClean="0">
                        <a:latin typeface="Cambria Math" panose="02040503050406030204" pitchFamily="18" charset="0"/>
                      </a:rPr>
                      <m:t>=</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𝑑</m:t>
                        </m:r>
                      </m:e>
                      <m:sub>
                        <m:r>
                          <a:rPr lang="en-GB" sz="2000" i="1" dirty="0">
                            <a:latin typeface="Cambria Math" panose="02040503050406030204" pitchFamily="18" charset="0"/>
                          </a:rPr>
                          <m:t>𝑖</m:t>
                        </m:r>
                      </m:sub>
                    </m:sSub>
                    <m:r>
                      <a:rPr lang="en-GB" sz="2000" i="1" dirty="0">
                        <a:latin typeface="Cambria Math" panose="02040503050406030204" pitchFamily="18" charset="0"/>
                      </a:rPr>
                      <m:t> – </m:t>
                    </m:r>
                    <m:r>
                      <a:rPr lang="en-GB" sz="2000" i="1" dirty="0">
                        <a:latin typeface="Cambria Math" panose="02040503050406030204" pitchFamily="18" charset="0"/>
                      </a:rPr>
                      <m:t>𝑡</m:t>
                    </m:r>
                    <m:r>
                      <a:rPr lang="en-GB" sz="2000" i="1" dirty="0">
                        <a:latin typeface="Cambria Math" panose="02040503050406030204" pitchFamily="18" charset="0"/>
                      </a:rPr>
                      <m:t> –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𝑒</m:t>
                        </m:r>
                      </m:e>
                      <m:sub>
                        <m:r>
                          <a:rPr lang="en-GB" sz="2000" i="1" dirty="0">
                            <a:latin typeface="Cambria Math" panose="02040503050406030204" pitchFamily="18" charset="0"/>
                          </a:rPr>
                          <m:t>𝑖</m:t>
                        </m:r>
                      </m:sub>
                    </m:sSub>
                  </m:oMath>
                </a14:m>
                <a:r>
                  <a:rPr lang="en-GB" sz="2000" dirty="0">
                    <a:latin typeface="Aptos Light" panose="020B0004020202020204" pitchFamily="34" charset="0"/>
                    <a:cs typeface="Gill Sans Light" panose="020B0302020104020203"/>
                  </a:rPr>
                  <a:t>=12−7−3=2. </a:t>
                </a:r>
              </a:p>
              <a:p>
                <a:pPr lvl="1"/>
                <a:r>
                  <a:rPr lang="en-GB" sz="1800" dirty="0">
                    <a:latin typeface="Aptos Light" panose="020B0004020202020204" pitchFamily="34" charset="0"/>
                    <a:cs typeface="Gill Sans Light" panose="020B0302020104020203"/>
                  </a:rPr>
                  <a:t>If you work for an hour until </a:t>
                </a:r>
                <a14:m>
                  <m:oMath xmlns:m="http://schemas.openxmlformats.org/officeDocument/2006/math">
                    <m:r>
                      <a:rPr lang="en-GB" sz="1800" i="1" dirty="0" smtClean="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=8:00, then the laxity remains the same: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=12−8−2=2, since the remaining execution time is decremented by 1: </a:t>
                </a:r>
                <a14:m>
                  <m:oMath xmlns:m="http://schemas.openxmlformats.org/officeDocument/2006/math">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b="0" dirty="0">
                    <a:latin typeface="Aptos Light" panose="020B0004020202020204" pitchFamily="34" charset="0"/>
                    <a:cs typeface="Gill Sans Light" panose="020B0302020104020203"/>
                  </a:rPr>
                  <a:t>=3-1=2</a:t>
                </a:r>
              </a:p>
              <a:p>
                <a:pPr lvl="1"/>
                <a:r>
                  <a:rPr lang="en-GB" sz="1800" dirty="0">
                    <a:latin typeface="Aptos Light" panose="020B0004020202020204" pitchFamily="34" charset="0"/>
                    <a:cs typeface="Gill Sans Light" panose="020B0302020104020203"/>
                  </a:rPr>
                  <a:t>If you sleep for an hour until </a:t>
                </a:r>
                <a14:m>
                  <m:oMath xmlns:m="http://schemas.openxmlformats.org/officeDocument/2006/math">
                    <m:r>
                      <a:rPr lang="en-GB" sz="1800" i="1" dirty="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=8:00, then the laxity is decremented by 1: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=12−8−3=1, since the remaining execution time does not change: </a:t>
                </a:r>
                <a14:m>
                  <m:oMath xmlns:m="http://schemas.openxmlformats.org/officeDocument/2006/math">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=3</a:t>
                </a:r>
              </a:p>
              <a:p>
                <a:pPr lvl="1"/>
                <a:r>
                  <a:rPr lang="en-GB" sz="1800" dirty="0">
                    <a:latin typeface="Aptos Light" panose="020B0004020202020204" pitchFamily="34" charset="0"/>
                    <a:cs typeface="Gill Sans Light" panose="020B0302020104020203"/>
                  </a:rPr>
                  <a:t>If you sleep for 2 hours until </a:t>
                </a:r>
                <a14:m>
                  <m:oMath xmlns:m="http://schemas.openxmlformats.org/officeDocument/2006/math">
                    <m:r>
                      <a:rPr lang="en-GB" sz="1800" i="1" dirty="0">
                        <a:latin typeface="Cambria Math" panose="02040503050406030204" pitchFamily="18" charset="0"/>
                        <a:cs typeface="Gill Sans Light" panose="020B0302020104020203"/>
                      </a:rPr>
                      <m:t>𝑡</m:t>
                    </m:r>
                  </m:oMath>
                </a14:m>
                <a:r>
                  <a:rPr lang="en-GB" sz="1800" dirty="0">
                    <a:latin typeface="Aptos Light" panose="020B0004020202020204" pitchFamily="34" charset="0"/>
                    <a:cs typeface="Gill Sans Light" panose="020B0302020104020203"/>
                  </a:rPr>
                  <a:t>=9:00, then the laxity is now 0: </a:t>
                </a:r>
                <a14:m>
                  <m:oMath xmlns:m="http://schemas.openxmlformats.org/officeDocument/2006/math">
                    <m:sSub>
                      <m:sSubPr>
                        <m:ctrlPr>
                          <a:rPr lang="en-GB" sz="1800" i="1" dirty="0">
                            <a:latin typeface="Cambria Math" panose="02040503050406030204" pitchFamily="18" charset="0"/>
                          </a:rPr>
                        </m:ctrlPr>
                      </m:sSubPr>
                      <m:e>
                        <m:r>
                          <a:rPr lang="en-GB" sz="1800" b="0" i="1" dirty="0" smtClean="0">
                            <a:latin typeface="Cambria Math" panose="02040503050406030204" pitchFamily="18" charset="0"/>
                          </a:rPr>
                          <m:t>𝑙</m:t>
                        </m:r>
                      </m:e>
                      <m:sub>
                        <m:r>
                          <a:rPr lang="en-GB" sz="1800" i="1" dirty="0">
                            <a:latin typeface="Cambria Math" panose="02040503050406030204" pitchFamily="18" charset="0"/>
                          </a:rPr>
                          <m:t>𝑖</m:t>
                        </m:r>
                      </m:sub>
                    </m:sSub>
                    <m:r>
                      <a:rPr lang="en-GB" sz="1800" i="1" dirty="0">
                        <a:latin typeface="Cambria Math" panose="02040503050406030204" pitchFamily="18" charset="0"/>
                      </a:rPr>
                      <m:t>=</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𝑑</m:t>
                        </m:r>
                      </m:e>
                      <m:sub>
                        <m:r>
                          <a:rPr lang="en-GB" sz="1800" i="1" dirty="0">
                            <a:latin typeface="Cambria Math" panose="02040503050406030204" pitchFamily="18" charset="0"/>
                          </a:rPr>
                          <m:t>𝑖</m:t>
                        </m:r>
                      </m:sub>
                    </m:sSub>
                    <m:r>
                      <a:rPr lang="en-GB" sz="1800" i="1" dirty="0">
                        <a:latin typeface="Cambria Math" panose="02040503050406030204" pitchFamily="18" charset="0"/>
                      </a:rPr>
                      <m:t> – </m:t>
                    </m:r>
                    <m:r>
                      <a:rPr lang="en-GB" sz="1800" i="1" dirty="0">
                        <a:latin typeface="Cambria Math" panose="02040503050406030204" pitchFamily="18" charset="0"/>
                      </a:rPr>
                      <m:t>𝑡</m:t>
                    </m:r>
                    <m:r>
                      <a:rPr lang="en-GB" sz="1800" i="1" dirty="0">
                        <a:latin typeface="Cambria Math" panose="02040503050406030204" pitchFamily="18" charset="0"/>
                      </a:rPr>
                      <m:t> – </m:t>
                    </m:r>
                    <m:sSub>
                      <m:sSubPr>
                        <m:ctrlPr>
                          <a:rPr lang="en-GB" sz="1800" i="1" dirty="0">
                            <a:latin typeface="Cambria Math" panose="02040503050406030204" pitchFamily="18" charset="0"/>
                          </a:rPr>
                        </m:ctrlPr>
                      </m:sSubPr>
                      <m:e>
                        <m:r>
                          <a:rPr lang="en-GB" sz="1800" i="1" dirty="0">
                            <a:latin typeface="Cambria Math" panose="02040503050406030204" pitchFamily="18" charset="0"/>
                          </a:rPr>
                          <m:t>𝑒</m:t>
                        </m:r>
                      </m:e>
                      <m:sub>
                        <m:r>
                          <a:rPr lang="en-GB" sz="1800" i="1" dirty="0">
                            <a:latin typeface="Cambria Math" panose="02040503050406030204" pitchFamily="18" charset="0"/>
                          </a:rPr>
                          <m:t>𝑖</m:t>
                        </m:r>
                      </m:sub>
                    </m:sSub>
                  </m:oMath>
                </a14:m>
                <a:r>
                  <a:rPr lang="en-GB" sz="1800" dirty="0">
                    <a:latin typeface="Aptos Light" panose="020B0004020202020204" pitchFamily="34" charset="0"/>
                    <a:cs typeface="Gill Sans Light" panose="020B0302020104020203"/>
                  </a:rPr>
                  <a:t>=12−9−3=0. Your must give the assignment highest priority and start working on it right away, otherwise you will miss the deadline</a:t>
                </a:r>
                <a:endParaRPr lang="en-GB" sz="1800" b="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endParaRPr lang="en-GB" sz="2000" dirty="0">
                  <a:latin typeface="Aptos Light" panose="020B0004020202020204" pitchFamily="34" charset="0"/>
                  <a:cs typeface="Gill Sans Light" panose="020B0302020104020203"/>
                </a:endParaRPr>
              </a:p>
              <a:p>
                <a:r>
                  <a:rPr lang="en-GB" sz="2000" dirty="0">
                    <a:latin typeface="Aptos Light" panose="020B0004020202020204" pitchFamily="34" charset="0"/>
                    <a:cs typeface="Gill Sans Light" panose="020B0302020104020203"/>
                  </a:rPr>
                  <a:t>EDF and LLF are both optimal scheduling algorithms, i.e., they both have </a:t>
                </a:r>
                <a:r>
                  <a:rPr lang="en-US" altLang="zh-CN" sz="2000" dirty="0">
                    <a:latin typeface="Aptos Light" panose="020B0004020202020204" pitchFamily="34" charset="0"/>
                    <a:cs typeface="Gill Sans Light" panose="020B0302020104020203"/>
                  </a:rPr>
                  <a:t>schedulable utilization bound of </a:t>
                </a:r>
                <a:r>
                  <a:rPr lang="en-GB" altLang="zh-CN" sz="2000" dirty="0">
                    <a:latin typeface="Aptos Light" panose="020B0004020202020204" pitchFamily="34" charset="0"/>
                    <a:cs typeface="Gill Sans Light" panose="020B0302020104020203"/>
                  </a:rPr>
                  <a:t>1</a:t>
                </a:r>
                <a:endParaRPr lang="en-GB" sz="2000" dirty="0">
                  <a:latin typeface="Aptos Light" panose="020B0004020202020204" pitchFamily="34" charset="0"/>
                  <a:cs typeface="Gill Sans Light" panose="020B0302020104020203"/>
                </a:endParaRPr>
              </a:p>
              <a:p>
                <a:pPr lvl="1"/>
                <a:r>
                  <a:rPr lang="en-GB" sz="1800" dirty="0">
                    <a:latin typeface="Aptos Light" panose="020B0004020202020204" pitchFamily="34" charset="0"/>
                    <a:cs typeface="Gill Sans Light" panose="020B0302020104020203"/>
                  </a:rPr>
                  <a:t>LLF incurs frequent context switches, hence is less practical than EDF</a:t>
                </a:r>
                <a:endParaRPr lang="en-SE" sz="2000" dirty="0">
                  <a:latin typeface="Aptos Light" panose="020B0004020202020204" pitchFamily="34" charset="0"/>
                </a:endParaRPr>
              </a:p>
            </p:txBody>
          </p:sp>
        </mc:Choice>
        <mc:Fallback>
          <p:sp>
            <p:nvSpPr>
              <p:cNvPr id="3" name="Content Placeholder 2">
                <a:extLst>
                  <a:ext uri="{FF2B5EF4-FFF2-40B4-BE49-F238E27FC236}">
                    <a16:creationId xmlns:a16="http://schemas.microsoft.com/office/drawing/2014/main" id="{A6DC332F-A2BA-032B-46C5-DE9572F3260D}"/>
                  </a:ext>
                </a:extLst>
              </p:cNvPr>
              <p:cNvSpPr>
                <a:spLocks noGrp="1" noRot="1" noChangeAspect="1" noMove="1" noResize="1" noEditPoints="1" noAdjustHandles="1" noChangeArrowheads="1" noChangeShapeType="1" noTextEdit="1"/>
              </p:cNvSpPr>
              <p:nvPr>
                <p:ph idx="1"/>
              </p:nvPr>
            </p:nvSpPr>
            <p:spPr>
              <a:xfrm>
                <a:off x="812800" y="838200"/>
                <a:ext cx="10566400" cy="5943600"/>
              </a:xfrm>
              <a:blipFill>
                <a:blip r:embed="rId2"/>
                <a:stretch>
                  <a:fillRect l="-577" t="-1949" r="-173"/>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4" name="Rectangle 88">
                <a:extLst>
                  <a:ext uri="{FF2B5EF4-FFF2-40B4-BE49-F238E27FC236}">
                    <a16:creationId xmlns:a16="http://schemas.microsoft.com/office/drawing/2014/main" id="{4EE96E52-2E6B-9B2B-AAFF-EA0FD6E526A0}"/>
                  </a:ext>
                </a:extLst>
              </p:cNvPr>
              <p:cNvSpPr>
                <a:spLocks noChangeArrowheads="1"/>
              </p:cNvSpPr>
              <p:nvPr/>
            </p:nvSpPr>
            <p:spPr bwMode="auto">
              <a:xfrm>
                <a:off x="1799593" y="4980569"/>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p:sp>
            <p:nvSpPr>
              <p:cNvPr id="14" name="Rectangle 88">
                <a:extLst>
                  <a:ext uri="{FF2B5EF4-FFF2-40B4-BE49-F238E27FC236}">
                    <a16:creationId xmlns:a16="http://schemas.microsoft.com/office/drawing/2014/main" id="{4EE96E52-2E6B-9B2B-AAFF-EA0FD6E526A0}"/>
                  </a:ext>
                </a:extLst>
              </p:cNvPr>
              <p:cNvSpPr>
                <a:spLocks noRot="1" noChangeAspect="1" noMove="1" noResize="1" noEditPoints="1" noAdjustHandles="1" noChangeArrowheads="1" noChangeShapeType="1" noTextEdit="1"/>
              </p:cNvSpPr>
              <p:nvPr/>
            </p:nvSpPr>
            <p:spPr bwMode="auto">
              <a:xfrm>
                <a:off x="1799593" y="4980569"/>
                <a:ext cx="1297612" cy="236571"/>
              </a:xfrm>
              <a:prstGeom prst="rect">
                <a:avLst/>
              </a:prstGeom>
              <a:blipFill>
                <a:blip r:embed="rId3"/>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15" name="Group 14">
            <a:extLst>
              <a:ext uri="{FF2B5EF4-FFF2-40B4-BE49-F238E27FC236}">
                <a16:creationId xmlns:a16="http://schemas.microsoft.com/office/drawing/2014/main" id="{DE271396-E65C-9FB4-8BE4-94ECA866BAD6}"/>
              </a:ext>
            </a:extLst>
          </p:cNvPr>
          <p:cNvGrpSpPr/>
          <p:nvPr/>
        </p:nvGrpSpPr>
        <p:grpSpPr>
          <a:xfrm>
            <a:off x="1037591" y="5155152"/>
            <a:ext cx="4343390" cy="400718"/>
            <a:chOff x="2170481" y="2778122"/>
            <a:chExt cx="4343390" cy="400718"/>
          </a:xfrm>
        </p:grpSpPr>
        <p:sp>
          <p:nvSpPr>
            <p:cNvPr id="16" name="Line 53">
              <a:extLst>
                <a:ext uri="{FF2B5EF4-FFF2-40B4-BE49-F238E27FC236}">
                  <a16:creationId xmlns:a16="http://schemas.microsoft.com/office/drawing/2014/main" id="{A954804E-9F42-8C13-B8E9-F24EFB619DA9}"/>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7" name="Line 56">
              <a:extLst>
                <a:ext uri="{FF2B5EF4-FFF2-40B4-BE49-F238E27FC236}">
                  <a16:creationId xmlns:a16="http://schemas.microsoft.com/office/drawing/2014/main" id="{EAEFE6E7-DD81-3BD3-AAF3-CA8AFD5B8774}"/>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8" name="Line 64">
              <a:extLst>
                <a:ext uri="{FF2B5EF4-FFF2-40B4-BE49-F238E27FC236}">
                  <a16:creationId xmlns:a16="http://schemas.microsoft.com/office/drawing/2014/main" id="{E80F2E54-E8F5-0072-4969-C72767EAE2C8}"/>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19" name="Text Box 75">
              <a:extLst>
                <a:ext uri="{FF2B5EF4-FFF2-40B4-BE49-F238E27FC236}">
                  <a16:creationId xmlns:a16="http://schemas.microsoft.com/office/drawing/2014/main" id="{9C076E4F-4490-5C3F-6263-BEFC957BEF72}"/>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20" name="Text Box 75">
                  <a:extLst>
                    <a:ext uri="{FF2B5EF4-FFF2-40B4-BE49-F238E27FC236}">
                      <a16:creationId xmlns:a16="http://schemas.microsoft.com/office/drawing/2014/main" id="{1546AC50-2106-2084-8E5C-8A898B93C7C9}"/>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21" name="Straight Arrow Connector 20">
            <a:extLst>
              <a:ext uri="{FF2B5EF4-FFF2-40B4-BE49-F238E27FC236}">
                <a16:creationId xmlns:a16="http://schemas.microsoft.com/office/drawing/2014/main" id="{65334E3F-2EF5-90BE-B276-9843A8296711}"/>
              </a:ext>
            </a:extLst>
          </p:cNvPr>
          <p:cNvCxnSpPr>
            <a:cxnSpLocks/>
          </p:cNvCxnSpPr>
          <p:nvPr/>
        </p:nvCxnSpPr>
        <p:spPr>
          <a:xfrm>
            <a:off x="3097205" y="5098854"/>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mc:Choice xmlns:a14="http://schemas.microsoft.com/office/drawing/2010/main" Requires="a14">
          <p:sp>
            <p:nvSpPr>
              <p:cNvPr id="22" name="Text Box 75">
                <a:extLst>
                  <a:ext uri="{FF2B5EF4-FFF2-40B4-BE49-F238E27FC236}">
                    <a16:creationId xmlns:a16="http://schemas.microsoft.com/office/drawing/2014/main" id="{399A016C-3ADC-A92F-368A-6414C80CB085}"/>
                  </a:ext>
                </a:extLst>
              </p:cNvPr>
              <p:cNvSpPr txBox="1">
                <a:spLocks noChangeArrowheads="1"/>
              </p:cNvSpPr>
              <p:nvPr/>
            </p:nvSpPr>
            <p:spPr bwMode="auto">
              <a:xfrm>
                <a:off x="3667598" y="4741913"/>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p:sp>
            <p:nvSpPr>
              <p:cNvPr id="22" name="Text Box 75">
                <a:extLst>
                  <a:ext uri="{FF2B5EF4-FFF2-40B4-BE49-F238E27FC236}">
                    <a16:creationId xmlns:a16="http://schemas.microsoft.com/office/drawing/2014/main" id="{399A016C-3ADC-A92F-368A-6414C80CB085}"/>
                  </a:ext>
                </a:extLst>
              </p:cNvPr>
              <p:cNvSpPr txBox="1">
                <a:spLocks noRot="1" noChangeAspect="1" noMove="1" noResize="1" noEditPoints="1" noAdjustHandles="1" noChangeArrowheads="1" noChangeShapeType="1" noTextEdit="1"/>
              </p:cNvSpPr>
              <p:nvPr/>
            </p:nvSpPr>
            <p:spPr bwMode="auto">
              <a:xfrm>
                <a:off x="3667598" y="4741913"/>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23" name="Picture 22">
            <a:extLst>
              <a:ext uri="{FF2B5EF4-FFF2-40B4-BE49-F238E27FC236}">
                <a16:creationId xmlns:a16="http://schemas.microsoft.com/office/drawing/2014/main" id="{091E3018-5864-219A-F03A-FA5CE2AA62DD}"/>
              </a:ext>
            </a:extLst>
          </p:cNvPr>
          <p:cNvPicPr>
            <a:picLocks noChangeAspect="1"/>
          </p:cNvPicPr>
          <p:nvPr/>
        </p:nvPicPr>
        <p:blipFill>
          <a:blip r:embed="rId7"/>
          <a:stretch>
            <a:fillRect/>
          </a:stretch>
        </p:blipFill>
        <p:spPr>
          <a:xfrm>
            <a:off x="5943600" y="4743467"/>
            <a:ext cx="5173981" cy="971533"/>
          </a:xfrm>
          <a:prstGeom prst="rect">
            <a:avLst/>
          </a:prstGeom>
        </p:spPr>
      </p:pic>
    </p:spTree>
    <p:extLst>
      <p:ext uri="{BB962C8B-B14F-4D97-AF65-F5344CB8AC3E}">
        <p14:creationId xmlns:p14="http://schemas.microsoft.com/office/powerpoint/2010/main" val="131408892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a:t>
                </a:r>
                <a:r>
                  <a:rPr lang="en-GB" sz="2800" dirty="0" err="1"/>
                  <a:t>unschedulable</a:t>
                </a:r>
                <a:r>
                  <a:rPr lang="en-GB" sz="2800" dirty="0"/>
                  <a:t>.</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a:t>
                </a:r>
                <a:r>
                  <a:rPr lang="en-US" altLang="zh-CN" sz="2400" dirty="0" err="1">
                    <a:ea typeface="宋体" pitchFamily="2" charset="-122"/>
                  </a:rPr>
                  <a:t>unschedulable</a:t>
                </a:r>
                <a:r>
                  <a:rPr lang="en-US" altLang="zh-CN" sz="2400" dirty="0">
                    <a:ea typeface="宋体" pitchFamily="2" charset="-122"/>
                  </a:rPr>
                  <a:t>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a:xfrm>
                <a:off x="812799" y="697230"/>
                <a:ext cx="10566400" cy="1512570"/>
              </a:xfrm>
            </p:spPr>
            <p:txBody>
              <a:bodyPr>
                <a:normAutofit fontScale="92500" lnSpcReduction="20000"/>
              </a:bodyPr>
              <a:lstStyle/>
              <a:p>
                <a:r>
                  <a:rPr lang="en-US" altLang="zh-CN" dirty="0"/>
                  <a:t>Scheduling anomaly: three tasks under NP fixed-priority scheduling </a:t>
                </a:r>
                <a:r>
                  <a:rPr lang="en-US" altLang="zh-CN" dirty="0" err="1"/>
                  <a:t>witjh</a:t>
                </a:r>
                <a:r>
                  <a:rPr lang="en-US" altLang="zh-CN" dirty="0"/>
                  <a:t> </a:t>
                </a:r>
                <a:r>
                  <a:rPr lang="en-GB" dirty="0"/>
                  <a:t>priority ordering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1</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2</m:t>
                        </m:r>
                      </m:sub>
                    </m:sSub>
                    <m:r>
                      <a:rPr lang="en-GB" i="1" dirty="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i="1" dirty="0">
                            <a:latin typeface="Cambria Math" panose="02040503050406030204" pitchFamily="18" charset="0"/>
                          </a:rPr>
                          <m:t>3</m:t>
                        </m:r>
                      </m:sub>
                    </m:sSub>
                  </m:oMath>
                </a14:m>
                <a:r>
                  <a:rPr lang="en-US" altLang="zh-CN" dirty="0"/>
                  <a:t> and NP </a:t>
                </a:r>
              </a:p>
              <a:p>
                <a:r>
                  <a:rPr lang="en-US" altLang="zh-CN" dirty="0"/>
                  <a:t>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 since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3</m:t>
                        </m:r>
                      </m:sub>
                    </m:sSub>
                  </m:oMath>
                </a14:m>
                <a:r>
                  <a:rPr lang="zh-CN" altLang="en-US" dirty="0"/>
                  <a:t> </a:t>
                </a:r>
                <a:r>
                  <a:rPr lang="en-GB" altLang="zh-CN" dirty="0"/>
                  <a:t>starts earlier before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1</m:t>
                        </m:r>
                      </m:sub>
                    </m:sSub>
                  </m:oMath>
                </a14:m>
                <a:r>
                  <a:rPr lang="en-GB" altLang="zh-CN" dirty="0"/>
                  <a:t> is released, causing a long delay to it due to NP scheduling (this anomaly does not occur for </a:t>
                </a:r>
                <a:r>
                  <a:rPr lang="en-GB" altLang="zh-CN" dirty="0" err="1"/>
                  <a:t>preemptive</a:t>
                </a:r>
                <a:r>
                  <a:rPr lang="en-GB" altLang="zh-CN" dirty="0"/>
                  <a:t> scheduling)</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xfrm>
                <a:off x="812799" y="697230"/>
                <a:ext cx="10566400" cy="1512570"/>
              </a:xfrm>
              <a:blipFill>
                <a:blip r:embed="rId3"/>
                <a:stretch>
                  <a:fillRect l="-865" t="-10040"/>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3085442" y="2286000"/>
            <a:ext cx="7172250" cy="4419599"/>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254096" cy="1938992"/>
          </a:xfrm>
          <a:prstGeom prst="rect">
            <a:avLst/>
          </a:prstGeom>
          <a:noFill/>
          <a:ln w="9525" algn="ctr">
            <a:noFill/>
            <a:miter lim="800000"/>
            <a:headEnd/>
            <a:tailEnd/>
          </a:ln>
        </p:spPr>
        <p:txBody>
          <a:bodyPr wrap="none">
            <a:spAutoFit/>
          </a:bodyPr>
          <a:lstStyle/>
          <a:p>
            <a:r>
              <a:rPr lang="it-IT" altLang="zh-CN" sz="2000" b="0" dirty="0">
                <a:latin typeface="Gill Sans"/>
                <a:ea typeface="宋体" charset="-122"/>
              </a:rPr>
              <a:t>Various heuristics algorithms</a:t>
            </a:r>
          </a:p>
          <a:p>
            <a:r>
              <a:rPr lang="en-US" altLang="zh-CN" sz="2000" b="0" dirty="0">
                <a:latin typeface="Gill Sans"/>
                <a:ea typeface="宋体" charset="-122"/>
              </a:rPr>
              <a:t>First Fit (FF)</a:t>
            </a:r>
          </a:p>
          <a:p>
            <a:r>
              <a:rPr lang="en-US" altLang="zh-CN" sz="2000" b="0" dirty="0">
                <a:latin typeface="Gill Sans"/>
                <a:ea typeface="宋体" charset="-122"/>
              </a:rPr>
              <a:t>Best Fit (BF)</a:t>
            </a:r>
          </a:p>
          <a:p>
            <a:r>
              <a:rPr lang="en-US" altLang="zh-CN" sz="2000" b="0" dirty="0">
                <a:latin typeface="Gill Sans"/>
                <a:ea typeface="宋体" charset="-122"/>
              </a:rPr>
              <a:t>Worst Fit (WF)</a:t>
            </a:r>
          </a:p>
          <a:p>
            <a:r>
              <a:rPr lang="en-US" altLang="zh-CN" sz="2000" b="0" dirty="0">
                <a:latin typeface="Gill Sans"/>
                <a:ea typeface="宋体" charset="-122"/>
              </a:rPr>
              <a:t>Next Fit (NF)</a:t>
            </a:r>
          </a:p>
          <a:p>
            <a:r>
              <a:rPr lang="en-GB" altLang="zh-CN" sz="2000" b="0" dirty="0">
                <a:latin typeface="Gill Sans"/>
                <a:ea typeface="宋体" charset="-122"/>
              </a:rPr>
              <a:t>…</a:t>
            </a:r>
            <a:endParaRPr lang="it-IT" altLang="zh-CN" sz="2000" b="0" dirty="0">
              <a:latin typeface="Gill Sans"/>
              <a:ea typeface="宋体" charset="-122"/>
            </a:endParaRPr>
          </a:p>
        </p:txBody>
      </p:sp>
      <p:sp>
        <p:nvSpPr>
          <p:cNvPr id="57354" name="Text Box 21"/>
          <p:cNvSpPr txBox="1">
            <a:spLocks noChangeArrowheads="1"/>
          </p:cNvSpPr>
          <p:nvPr/>
        </p:nvSpPr>
        <p:spPr bwMode="auto">
          <a:xfrm>
            <a:off x="5551487" y="3010693"/>
            <a:ext cx="1467068" cy="369332"/>
          </a:xfrm>
          <a:prstGeom prst="rect">
            <a:avLst/>
          </a:prstGeom>
          <a:noFill/>
          <a:ln w="9525" algn="ctr">
            <a:noFill/>
            <a:miter lim="800000"/>
            <a:headEnd/>
            <a:tailEnd/>
          </a:ln>
        </p:spPr>
        <p:txBody>
          <a:bodyPr wrap="none">
            <a:spAutoFit/>
          </a:bodyPr>
          <a:lstStyle/>
          <a:p>
            <a:r>
              <a:rPr lang="it-IT" altLang="zh-CN" dirty="0">
                <a:ea typeface="宋体" charset="-122"/>
              </a:rPr>
              <a:t>Well-known</a:t>
            </a:r>
          </a:p>
        </p:txBody>
      </p:sp>
      <p:sp>
        <p:nvSpPr>
          <p:cNvPr id="57355" name="Rectangle 24"/>
          <p:cNvSpPr>
            <a:spLocks noChangeArrowheads="1"/>
          </p:cNvSpPr>
          <p:nvPr/>
        </p:nvSpPr>
        <p:spPr bwMode="auto">
          <a:xfrm>
            <a:off x="7412038" y="3880644"/>
            <a:ext cx="803425" cy="646331"/>
          </a:xfrm>
          <a:prstGeom prst="rect">
            <a:avLst/>
          </a:prstGeom>
          <a:noFill/>
          <a:ln w="9525" algn="ctr">
            <a:noFill/>
            <a:miter lim="800000"/>
            <a:headEnd/>
            <a:tailEnd/>
          </a:ln>
        </p:spPr>
        <p:txBody>
          <a:bodyPr wrap="none">
            <a:spAutoFit/>
          </a:bodyPr>
          <a:lstStyle/>
          <a:p>
            <a:r>
              <a:rPr lang="it-IT" altLang="zh-CN" dirty="0">
                <a:ea typeface="宋体" charset="-122"/>
              </a:rPr>
              <a:t>EDF</a:t>
            </a:r>
          </a:p>
          <a:p>
            <a:r>
              <a:rPr lang="it-IT" altLang="zh-CN" dirty="0">
                <a:ea typeface="宋体" charset="-122"/>
              </a:rPr>
              <a:t>U</a:t>
            </a:r>
            <a:r>
              <a:rPr lang="it-IT" altLang="zh-CN" baseline="-25000" dirty="0">
                <a:ea typeface="宋体" charset="-122"/>
              </a:rPr>
              <a:t> </a:t>
            </a:r>
            <a:r>
              <a:rPr lang="it-IT" altLang="zh-CN" dirty="0">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8382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838200"/>
                <a:ext cx="10566400" cy="5638800"/>
              </a:xfrm>
              <a:blipFill>
                <a:blip r:embed="rId3"/>
                <a:stretch>
                  <a:fillRect l="-865" t="-1946"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A preempted task can resume execution on a different processor with 0 overhead, as cost of preemption/migration is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 i.e., we do not consider parallel programs that can run on multiple processors in parallel</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EC95FC7-921F-33BA-06A7-F10D3D136B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in its next period T</a:t>
                </a:r>
                <a:r>
                  <a:rPr lang="it-IT" altLang="zh-CN" kern="0" baseline="-25000" dirty="0">
                    <a:solidFill>
                      <a:srgbClr val="3333CC"/>
                    </a:solidFill>
                    <a:ea typeface="宋体" charset="-122"/>
                  </a:rPr>
                  <a:t>3</a:t>
                </a:r>
                <a:r>
                  <a:rPr lang="it-IT" altLang="zh-CN" kern="0" dirty="0">
                    <a:solidFill>
                      <a:srgbClr val="3333CC"/>
                    </a:solidFill>
                    <a:ea typeface="宋体" charset="-122"/>
                  </a:rPr>
                  <a:t>, it preempts the job with lowestpriority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b="-9868"/>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14BC1B81-43B2-7256-8958-4815146B6584}"/>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4" name="Text Box 7">
            <a:extLst>
              <a:ext uri="{FF2B5EF4-FFF2-40B4-BE49-F238E27FC236}">
                <a16:creationId xmlns:a16="http://schemas.microsoft.com/office/drawing/2014/main" id="{D370D1FD-A24D-9D2C-47BE-DEC6901B6E99}"/>
              </a:ext>
            </a:extLst>
          </p:cNvPr>
          <p:cNvSpPr txBox="1">
            <a:spLocks noChangeArrowheads="1"/>
          </p:cNvSpPr>
          <p:nvPr/>
        </p:nvSpPr>
        <p:spPr bwMode="auto">
          <a:xfrm>
            <a:off x="2132013" y="2238481"/>
            <a:ext cx="4727573" cy="1015663"/>
          </a:xfrm>
          <a:prstGeom prst="rect">
            <a:avLst/>
          </a:prstGeom>
          <a:noFill/>
          <a:ln w="9525">
            <a:noFill/>
            <a:miter lim="800000"/>
            <a:headEnd/>
            <a:tailEnd/>
          </a:ln>
        </p:spPr>
        <p:txBody>
          <a:bodyPr wrap="square">
            <a:spAutoFit/>
          </a:bodyPr>
          <a:lstStyle/>
          <a:p>
            <a:r>
              <a:rPr lang="it-IT" altLang="zh-CN" sz="2000" dirty="0">
                <a:ea typeface="宋体" charset="-122"/>
              </a:rPr>
              <a:t>Global ready queue</a:t>
            </a:r>
            <a:endParaRPr lang="en-US" altLang="zh-CN" sz="2000" dirty="0">
              <a:ea typeface="宋体" charset="-122"/>
            </a:endParaRPr>
          </a:p>
          <a:p>
            <a:r>
              <a:rPr lang="en-US" altLang="zh-CN" sz="2000" dirty="0">
                <a:ea typeface="宋体" charset="-122"/>
              </a:rPr>
              <a:t>(ordered according to a given policy, e.g., EM/DM/EDF)</a:t>
            </a:r>
            <a:endParaRPr lang="it-IT" altLang="zh-CN" sz="20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686800"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 so the bin-packing problem has no feasible solution</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686800" cy="2895600"/>
              </a:xfrm>
              <a:blipFill>
                <a:blip r:embed="rId3"/>
                <a:stretch>
                  <a:fillRect l="-1333" t="-4000" r="-70"/>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2000"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=2.0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75544" cy="524671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 Since taskset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=2.0</m:t>
                    </m:r>
                  </m:oMath>
                </a14:m>
                <a:r>
                  <a:rPr lang="en-US" altLang="zh-CN" sz="2000" kern="0" dirty="0">
                    <a:ea typeface="宋体" charset="-122"/>
                  </a:rPr>
                  <a:t> on 2 processors, any idle interval will cause the taskset to be </a:t>
                </a:r>
                <a:r>
                  <a:rPr lang="en-US" altLang="zh-CN" sz="2000" kern="0" dirty="0" err="1">
                    <a:ea typeface="宋体" charset="-122"/>
                  </a:rPr>
                  <a:t>unschedulable</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mc:Choice>
        <mc:Fallback xmlns="">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Rot="1" noChangeAspect="1" noMove="1" noResize="1" noEditPoints="1" noAdjustHandles="1" noChangeArrowheads="1" noChangeShapeType="1" noTextEdit="1"/>
              </p:cNvSpPr>
              <p:nvPr/>
            </p:nvSpPr>
            <p:spPr bwMode="auto">
              <a:xfrm>
                <a:off x="-127813" y="1611290"/>
                <a:ext cx="4375544" cy="5246710"/>
              </a:xfrm>
              <a:prstGeom prst="rect">
                <a:avLst/>
              </a:prstGeom>
              <a:blipFill>
                <a:blip r:embed="rId5"/>
                <a:stretch>
                  <a:fillRect l="-1811" t="-2207" r="-1253"/>
                </a:stretch>
              </a:blip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6"/>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04324" y="1781816"/>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0324" y="1443262"/>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493072" y="793750"/>
                <a:ext cx="10896599" cy="348900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r>
                      <a:rPr lang="en-GB" altLang="zh-CN" i="1">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&gt;</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is</a:t>
                </a:r>
                <a:r>
                  <a:rPr lang="fr-FR" altLang="zh-CN" dirty="0">
                    <a:ea typeface="宋体" charset="-122"/>
                  </a:rPr>
                  <a:t> </a:t>
                </a:r>
                <a:r>
                  <a:rPr lang="fr-FR" altLang="zh-CN" dirty="0" err="1">
                    <a:ea typeface="宋体" charset="-122"/>
                  </a:rPr>
                  <a:t>some</a:t>
                </a:r>
                <a:r>
                  <a:rPr lang="fr-FR" altLang="zh-CN" dirty="0">
                    <a:ea typeface="宋体" charset="-122"/>
                  </a:rPr>
                  <a:t> constant value</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heavy tasks</a:t>
                </a:r>
              </a:p>
              <a:p>
                <a:pPr lvl="1" eaLnBrk="1" hangingPunct="1"/>
                <a:r>
                  <a:rPr lang="en-GB" altLang="zh-CN" dirty="0">
                    <a:ea typeface="宋体" charset="-122"/>
                  </a:rPr>
                  <a:t>If heavy task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1</m:t>
                        </m:r>
                      </m:sub>
                    </m:sSub>
                  </m:oMath>
                </a14:m>
                <a:r>
                  <a:rPr lang="en-GB" altLang="zh-CN" dirty="0">
                    <a:ea typeface="宋体" charset="-122"/>
                  </a:rPr>
                  <a:t> is assigned the highest priority, then it runs from time 0 to </a:t>
                </a:r>
                <a14:m>
                  <m:oMath xmlns:m="http://schemas.openxmlformats.org/officeDocument/2006/math">
                    <m:r>
                      <a:rPr lang="en-GB" altLang="zh-CN" i="1">
                        <a:latin typeface="Cambria Math" panose="02040503050406030204" pitchFamily="18" charset="0"/>
                        <a:ea typeface="宋体" charset="-122"/>
                      </a:rPr>
                      <m:t>𝑇</m:t>
                    </m:r>
                  </m:oMath>
                </a14:m>
                <a:r>
                  <a:rPr lang="en-GB" altLang="zh-CN" dirty="0">
                    <a:ea typeface="宋体" charset="-122"/>
                  </a:rPr>
                  <a:t> and meets its deadline; The light tasks can run on other processors and meet their deadlines as well</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493072" y="793750"/>
                <a:ext cx="10896599" cy="3489006"/>
              </a:xfrm>
              <a:blipFill>
                <a:blip r:embed="rId3"/>
                <a:stretch>
                  <a:fillRect l="-1007" t="-3141" r="-560" b="-1745"/>
                </a:stretch>
              </a:blipFill>
            </p:spPr>
            <p:txBody>
              <a:bodyPr/>
              <a:lstStyle/>
              <a:p>
                <a:r>
                  <a:rPr lang="en-SE">
                    <a:noFill/>
                  </a:rPr>
                  <a:t> </a:t>
                </a:r>
              </a:p>
            </p:txBody>
          </p:sp>
        </mc:Fallback>
      </mc:AlternateContent>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2895600" y="4200207"/>
            <a:ext cx="7696200" cy="2493963"/>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9170988" y="6071870"/>
            <a:ext cx="914400" cy="457200"/>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9144000" y="539876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8077200" y="486537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5121276" y="442245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1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a:t>
                </a:r>
                <a:endParaRPr lang="en-GB" dirty="0"/>
              </a:p>
              <a:p>
                <a:r>
                  <a:rPr lang="en-US" altLang="zh-CN" sz="2400" b="0" dirty="0">
                    <a:latin typeface="Gill Sans Light" charset="0"/>
                    <a:ea typeface="宋体" pitchFamily="2" charset="-122"/>
                  </a:rPr>
                  <a:t>This is no longer true for multiprocessor scheduling, as </a:t>
                </a:r>
                <a:r>
                  <a:rPr lang="en-GB" dirty="0"/>
                  <a:t>the worst-case interference for a task does not always occur at time 0, when all tasks are initially released at time 0 simultaneously</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5866" r="-1384" b="-2514"/>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3"/>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4"/>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Three tasks on two processors under global scheduling</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system</a:t>
                </a:r>
                <a:r>
                  <a:rPr lang="en-US" altLang="zh-CN"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67</m:t>
                    </m:r>
                  </m:oMath>
                </a14:m>
                <a:r>
                  <a:rPr lang="en-GB" dirty="0"/>
                  <a:t> is reduced. But WCRT of task c increases: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since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5"/>
                <a:stretch>
                  <a:fillRect l="-836" t="-6313" r="-889" b="-5556"/>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lnSpcReduction="10000"/>
              </a:bodyPr>
              <a:lstStyle/>
              <a:p>
                <a:r>
                  <a:rPr lang="en-GB" dirty="0"/>
                  <a:t>Three tasks on two processors under global scheduling</a:t>
                </a:r>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=1.8</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4"/>
                <a:stretch>
                  <a:fillRect l="-869" t="-6542"/>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3670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8194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58140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38689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38524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lnSpcReduction="100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system</a:t>
                </a:r>
                <a:r>
                  <a:rPr lang="en-US" dirty="0"/>
                  <a:t> </a:t>
                </a:r>
                <a:r>
                  <a:rPr lang="en-GB" dirty="0"/>
                  <a:t>utilization </a:t>
                </a:r>
                <a14:m>
                  <m:oMath xmlns:m="http://schemas.openxmlformats.org/officeDocument/2006/math">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𝑈</m:t>
                        </m:r>
                      </m:e>
                      <m:sub>
                        <m:r>
                          <a:rPr lang="en-GB" i="1" dirty="0">
                            <a:latin typeface="Cambria Math" panose="02040503050406030204" pitchFamily="18" charset="0"/>
                          </a:rPr>
                          <m:t>𝑖</m:t>
                        </m:r>
                      </m:sub>
                    </m:sSub>
                    <m:r>
                      <a:rPr lang="en-GB" i="1" dirty="0">
                        <a:latin typeface="Cambria Math" panose="02040503050406030204" pitchFamily="18" charset="0"/>
                      </a:rPr>
                      <m:t>=1.</m:t>
                    </m:r>
                    <m:r>
                      <a:rPr lang="en-GB" b="0" i="1" dirty="0" smtClean="0">
                        <a:latin typeface="Cambria Math" panose="02040503050406030204" pitchFamily="18" charset="0"/>
                      </a:rPr>
                      <m:t>74</m:t>
                    </m:r>
                  </m:oMath>
                </a14:m>
                <a:r>
                  <a:rPr lang="en-GB" dirty="0"/>
                  <a:t> is reduced.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3=10≤</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=7+</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=1+2+2=5</m:t>
                    </m:r>
                  </m:oMath>
                </a14:m>
                <a:r>
                  <a:rPr lang="en-GB" dirty="0"/>
                  <a:t>. The 2</a:t>
                </a:r>
                <a:r>
                  <a:rPr lang="en-GB" baseline="30000" dirty="0"/>
                  <a:t>nd</a:t>
                </a:r>
                <a:r>
                  <a:rPr lang="en-GB" dirty="0"/>
                  <a:t> job finishes at time 11+12=23, and misses its deadline at time 22.</a:t>
                </a:r>
              </a:p>
              <a:p>
                <a:r>
                  <a:rPr lang="en-GB" dirty="0"/>
                  <a:t>Another example where the worst-case interference for task c does NOT occur at time 0, when all tasks are initially released at time 0 simultaneously</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5660" r="-543" b="-1887"/>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964927020"/>
              </p:ext>
            </p:extLst>
          </p:nvPr>
        </p:nvGraphicFramePr>
        <p:xfrm>
          <a:off x="596366" y="30213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2999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5643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052165"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715000"/>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41507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715000"/>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0903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0690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3670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99824</TotalTime>
  <Pages>60</Pages>
  <Words>12618</Words>
  <Application>Microsoft Office PowerPoint</Application>
  <PresentationFormat>Widescreen</PresentationFormat>
  <Paragraphs>2126</Paragraphs>
  <Slides>101</Slides>
  <Notes>77</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21" baseType="lpstr">
      <vt:lpstr>Arial MT</vt:lpstr>
      <vt:lpstr>Gill Sans</vt:lpstr>
      <vt:lpstr>Gill Sans Light</vt:lpstr>
      <vt:lpstr>inherit</vt:lpstr>
      <vt:lpstr>宋体</vt:lpstr>
      <vt:lpstr>Aptos Light</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 Scheduling</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1135</cp:revision>
  <cp:lastPrinted>2022-03-15T20:14:46Z</cp:lastPrinted>
  <dcterms:created xsi:type="dcterms:W3CDTF">1995-08-12T11:37:26Z</dcterms:created>
  <dcterms:modified xsi:type="dcterms:W3CDTF">2025-04-10T11:37:42Z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